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57" r:id="rId3"/>
    <p:sldId id="324" r:id="rId4"/>
    <p:sldId id="325" r:id="rId5"/>
    <p:sldId id="258" r:id="rId6"/>
    <p:sldId id="316" r:id="rId7"/>
    <p:sldId id="318" r:id="rId8"/>
    <p:sldId id="319" r:id="rId9"/>
    <p:sldId id="320" r:id="rId10"/>
    <p:sldId id="321" r:id="rId11"/>
    <p:sldId id="315" r:id="rId12"/>
    <p:sldId id="317" r:id="rId13"/>
    <p:sldId id="259" r:id="rId14"/>
    <p:sldId id="309" r:id="rId15"/>
    <p:sldId id="312" r:id="rId16"/>
    <p:sldId id="322" r:id="rId17"/>
    <p:sldId id="283" r:id="rId18"/>
    <p:sldId id="274" r:id="rId19"/>
    <p:sldId id="284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cat>
            <c:strRef>
              <c:f>Лист2!$Q$7:$Q$13</c:f>
              <c:strCache>
                <c:ptCount val="7"/>
                <c:pt idx="0">
                  <c:v>воздух</c:v>
                </c:pt>
                <c:pt idx="1">
                  <c:v>почвы</c:v>
                </c:pt>
                <c:pt idx="2">
                  <c:v>растительность</c:v>
                </c:pt>
                <c:pt idx="3">
                  <c:v>болезни</c:v>
                </c:pt>
                <c:pt idx="4">
                  <c:v>грызуны</c:v>
                </c:pt>
                <c:pt idx="5">
                  <c:v>река</c:v>
                </c:pt>
                <c:pt idx="6">
                  <c:v>подземная вода</c:v>
                </c:pt>
              </c:strCache>
            </c:strRef>
          </c:cat>
          <c:val>
            <c:numRef>
              <c:f>Лист2!$R$7:$R$13</c:f>
              <c:numCache>
                <c:formatCode>General</c:formatCode>
                <c:ptCount val="7"/>
                <c:pt idx="0">
                  <c:v>140</c:v>
                </c:pt>
                <c:pt idx="1">
                  <c:v>60</c:v>
                </c:pt>
                <c:pt idx="2">
                  <c:v>12</c:v>
                </c:pt>
                <c:pt idx="3">
                  <c:v>30</c:v>
                </c:pt>
                <c:pt idx="4">
                  <c:v>35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0"/>
    </c:view3D>
    <c:plotArea>
      <c:layout>
        <c:manualLayout>
          <c:layoutTarget val="inner"/>
          <c:xMode val="edge"/>
          <c:yMode val="edge"/>
          <c:x val="3.0135132464563889E-2"/>
          <c:y val="0"/>
          <c:w val="0.48526478914526755"/>
          <c:h val="0.71363636520743068"/>
        </c:manualLayout>
      </c:layout>
      <c:pie3DChart>
        <c:varyColors val="1"/>
        <c:ser>
          <c:idx val="0"/>
          <c:order val="0"/>
          <c:cat>
            <c:strRef>
              <c:f>Лист2!$Q$23:$Q$26</c:f>
              <c:strCache>
                <c:ptCount val="4"/>
                <c:pt idx="0">
                  <c:v>вывезти все, участок зачистить </c:v>
                </c:pt>
                <c:pt idx="1">
                  <c:v>закопать на месте в траншее </c:v>
                </c:pt>
                <c:pt idx="2">
                  <c:v>закопать на месте в котловане</c:v>
                </c:pt>
                <c:pt idx="3">
                  <c:v>частично вывезти частично переработать</c:v>
                </c:pt>
              </c:strCache>
            </c:strRef>
          </c:cat>
          <c:val>
            <c:numRef>
              <c:f>Лист2!$R$23:$R$26</c:f>
              <c:numCache>
                <c:formatCode>General</c:formatCode>
                <c:ptCount val="4"/>
                <c:pt idx="0">
                  <c:v>10</c:v>
                </c:pt>
                <c:pt idx="1">
                  <c:v>120</c:v>
                </c:pt>
                <c:pt idx="2">
                  <c:v>120</c:v>
                </c:pt>
                <c:pt idx="3">
                  <c:v>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1050457468646402"/>
          <c:y val="2.2100431257972247E-3"/>
          <c:w val="0.38838285839588815"/>
          <c:h val="0.68624666701755599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spPr>
    <a:noFill/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FA351-19DE-4D49-B483-C7888260E0A0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BF61-E59B-434B-A923-F40CAB88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AE7C63A-7862-4EE0-946B-B14752B26C2F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-bsb.ru/" TargetMode="External"/><Relationship Id="rId2" Type="http://schemas.openxmlformats.org/officeDocument/2006/relationships/hyperlink" Target="mailto:ig-bsb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964488" cy="2952328"/>
          </a:xfrm>
        </p:spPr>
        <p:txBody>
          <a:bodyPr lIns="0" tIns="0" rIns="0" bIns="0" anchor="t" anchorCtr="0">
            <a:noAutofit/>
          </a:bodyPr>
          <a:lstStyle/>
          <a:p>
            <a:pPr algn="ctr"/>
            <a:r>
              <a:rPr lang="ru-RU" sz="2600" dirty="0" smtClean="0"/>
              <a:t>Оценка ТЕХНИЧЕСКОГО ЗАДАНИЯ и предварительная</a:t>
            </a:r>
            <a:br>
              <a:rPr lang="ru-RU" sz="2600" dirty="0" smtClean="0"/>
            </a:br>
            <a:r>
              <a:rPr lang="ru-RU" sz="2600" dirty="0" smtClean="0"/>
              <a:t>ОЦЕНКА ВОЗДЕЙСТВИЯ НА ОКРУЖАЮЩУЮ СРЕДУ (ОВОС)</a:t>
            </a:r>
            <a:br>
              <a:rPr lang="ru-RU" sz="2600" dirty="0" smtClean="0"/>
            </a:br>
            <a:r>
              <a:rPr lang="ru-RU" sz="2600" dirty="0" smtClean="0"/>
              <a:t>Проекта «Ликвидация несанкционированной свалки твердых коммунальных  отходов, расположенной на земельном участке с кадастровым номером </a:t>
            </a:r>
            <a:r>
              <a:rPr lang="ru-RU" sz="2600" dirty="0" smtClean="0"/>
              <a:t>56:25:1405001:319 </a:t>
            </a:r>
            <a:r>
              <a:rPr lang="ru-RU" sz="2600" dirty="0" smtClean="0"/>
              <a:t>на территории Татаро-Каргалинского сельсовета </a:t>
            </a:r>
            <a:br>
              <a:rPr lang="ru-RU" sz="2600" dirty="0" smtClean="0"/>
            </a:br>
            <a:r>
              <a:rPr lang="ru-RU" sz="2600" dirty="0" smtClean="0"/>
              <a:t>Сакмарского района Оренбургской области»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500" dirty="0" smtClean="0"/>
              <a:t/>
            </a:r>
            <a:br>
              <a:rPr lang="ru-RU" sz="2500" dirty="0" smtClean="0"/>
            </a:br>
            <a:endParaRPr lang="ru-RU" sz="2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643446"/>
            <a:ext cx="8678768" cy="192882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Публичные обсуждения в форме слушаний. 1 этап.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Предмет обсуждения: 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Техническое задание и материалы ОВОС (предварительные)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00115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Предварительные материалы ОВОС –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Декларация о намерениях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71546"/>
            <a:ext cx="8784976" cy="5786454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sz="1800" dirty="0" smtClean="0"/>
          </a:p>
          <a:p>
            <a:pPr marL="0" lvl="0" indent="45085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1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Цель </a:t>
            </a:r>
            <a:r>
              <a:rPr lang="en-US" sz="21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1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этапа</a:t>
            </a:r>
            <a:r>
              <a:rPr lang="ru-RU" sz="21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проведение комплексных инженерных изысканий</a:t>
            </a:r>
            <a:r>
              <a:rPr lang="ru-RU" sz="21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оценкой: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- объема, вида, класса опасности накопленных отходов;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- фактической площади загрязнения территории;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- экологического состояния природной среды, 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- величины накопленного вреда природной среде и здоровью населения (при необходимости), 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- риска намечаемой деятельности для района расположения свалки по возможным вариантам ликвидации свалки,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- прогнозирование возможных последствий для окружающей среды при различных вариантах ликвидации свалки, влияния различных вариантов технологии на показатели воздействия на окружающую среду.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Решаемые задачи. Проведение природно-экологической оценки района свалки предусматривает решение следующих задач: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1) подготовку обобщенной характеристики природных условий, экологической, санитарно-эпидемиологической и социальной обстановки в районе;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2) формирование общей характеристики загрязняющих веществ, образующихся в процессе функционирования свалки;</a:t>
            </a:r>
          </a:p>
          <a:p>
            <a:pPr marL="342900" lvl="0" indent="-34290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3) осуществление оценки характера и вероятности возникновения на объекте аварийных ситуаций, последствия которых скажутся на состоянии окружающей среды;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4) проведение оценки возможных способов обезвреживания/утилизации отходов. </a:t>
            </a:r>
          </a:p>
          <a:p>
            <a:pPr marL="365125" indent="-6350" eaLnBrk="0" hangingPunct="0">
              <a:buNone/>
            </a:pPr>
            <a:r>
              <a:rPr lang="ru-RU" sz="21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Цель </a:t>
            </a:r>
            <a:r>
              <a:rPr lang="en-US" sz="21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1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этапа </a:t>
            </a:r>
            <a:r>
              <a:rPr lang="ru-RU" sz="21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разработка организационных, планировочных, технико-технологических, и иных проектных решений по экологически безопасному и экономически целесообразному варианту ликвидации накопленных отходов и зачистке участка, разработка решений по рекультивации земельного участка, оптимальных и соответствующих наилучшим доступным технологиям РФ.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49636" cy="504056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Экологическая диагностика территории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(предварительная)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14282" y="5143512"/>
            <a:ext cx="8715436" cy="150017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Зона полной трансформации ландшафта – сама свалка (зеленый контур в центре с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геомаркером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Зона географической трансмиссии – активный перенос веществ (розовая граница)</a:t>
            </a:r>
          </a:p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Уязвимая зона по атмосфере – жилая застройка с. Татарская Каргала (голубая граница)</a:t>
            </a:r>
          </a:p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Уязвимая зона по стокам и сносу загрязнений – пойма реки, почвы проницаемые аллювиальные</a:t>
            </a:r>
          </a:p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Дороги  (сиреневая полоса) в данном случае не являются рубежами, это полосы трансформации и разноса отходов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l="8305" t="10959" r="10017" b="10958"/>
          <a:stretch>
            <a:fillRect/>
          </a:stretch>
        </p:blipFill>
        <p:spPr bwMode="auto">
          <a:xfrm>
            <a:off x="642910" y="1000108"/>
            <a:ext cx="757242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7500958" cy="504056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Накопленные отходы: </a:t>
            </a:r>
            <a:b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предварительно</a:t>
            </a:r>
            <a:endParaRPr lang="ru-RU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1000108"/>
            <a:ext cx="6143636" cy="21431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300"/>
              </a:spcBef>
              <a:buClr>
                <a:schemeClr val="accent3"/>
              </a:buClr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Рисунок 5" descr="E:\Users\bsb15\Desktop\Свалка в Асекеево\Фото свалка в Асекеево\IMG-20211026-WA0033.jpg"/>
          <p:cNvPicPr/>
          <p:nvPr/>
        </p:nvPicPr>
        <p:blipFill>
          <a:blip r:embed="rId2" cstate="print"/>
          <a:srcRect t="28767"/>
          <a:stretch>
            <a:fillRect/>
          </a:stretch>
        </p:blipFill>
        <p:spPr bwMode="auto">
          <a:xfrm>
            <a:off x="0" y="2928934"/>
            <a:ext cx="3214678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1071546"/>
            <a:ext cx="5929322" cy="214314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7 33 100 01 72 4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мусор от офисных и бытовых помещений </a:t>
            </a:r>
            <a:b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несортированный (исключая крупногабаритный)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8 90 000 01 72 4 </a:t>
            </a:r>
            <a:r>
              <a:rPr lang="ru-RU" sz="1400" dirty="0" smtClean="0">
                <a:latin typeface="Arial" pitchFamily="34" charset="0"/>
                <a:ea typeface="+mj-ea"/>
                <a:cs typeface="Arial" pitchFamily="34" charset="0"/>
              </a:rPr>
              <a:t>мусор от строительных и ремонтных работ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8 12 101 01 72 4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древесные отходы от сноса и разборки зданий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8 12 901 01 72 4</a:t>
            </a:r>
            <a:r>
              <a:rPr lang="ru-RU" sz="1400" dirty="0" smtClean="0">
                <a:latin typeface="Arial" pitchFamily="34" charset="0"/>
                <a:ea typeface="+mj-ea"/>
                <a:cs typeface="Arial" pitchFamily="34" charset="0"/>
              </a:rPr>
              <a:t> мусор от сноса и разборки зданий несортированный</a:t>
            </a:r>
          </a:p>
          <a:p>
            <a:pPr lvl="0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4 34 110 02 29 5 </a:t>
            </a:r>
            <a:r>
              <a:rPr lang="ru-RU" sz="1400" dirty="0" smtClean="0">
                <a:latin typeface="Arial" pitchFamily="34" charset="0"/>
                <a:ea typeface="+mj-ea"/>
                <a:cs typeface="Arial" pitchFamily="34" charset="0"/>
              </a:rPr>
              <a:t>отходы пленки полиэтилена и изделий из нее незагрязненные</a:t>
            </a:r>
          </a:p>
          <a:p>
            <a:pPr lvl="0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1 52 110 01 21 5</a:t>
            </a:r>
            <a:r>
              <a:rPr lang="ru-RU" sz="1400" dirty="0" smtClean="0">
                <a:latin typeface="Arial" pitchFamily="34" charset="0"/>
                <a:ea typeface="+mj-ea"/>
                <a:cs typeface="Arial" pitchFamily="34" charset="0"/>
              </a:rPr>
              <a:t> отходы сучьев, ветвей, вершинок от лесоразработок</a:t>
            </a:r>
          </a:p>
          <a:p>
            <a:pPr lvl="0">
              <a:spcBef>
                <a:spcPct val="0"/>
              </a:spcBef>
              <a:defRPr/>
            </a:pPr>
            <a:endParaRPr lang="ru-RU" sz="1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428992" y="3000372"/>
            <a:ext cx="2643206" cy="38576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 smtClean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Универсальные коды, пригодные для вывоза отходов после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горения свалки,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утраты ими идентификационных характеристик,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 непригодных для сортировки: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sz="1400" dirty="0" smtClean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73193111724 </a:t>
            </a:r>
            <a:r>
              <a:rPr lang="ru-RU" sz="1400" dirty="0" smtClean="0">
                <a:latin typeface="Arial" pitchFamily="34" charset="0"/>
                <a:ea typeface="+mj-ea"/>
                <a:cs typeface="Arial" pitchFamily="34" charset="0"/>
              </a:rPr>
              <a:t>отходы при ликвидации свалок ТКО,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73120001724</a:t>
            </a:r>
            <a:r>
              <a:rPr lang="ru-RU" sz="1400" dirty="0" smtClean="0">
                <a:latin typeface="Arial" pitchFamily="34" charset="0"/>
                <a:ea typeface="+mj-ea"/>
                <a:cs typeface="Arial" pitchFamily="34" charset="0"/>
              </a:rPr>
              <a:t> мусор и смет уличный.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218" name="Picture 2" descr="https://onf.ru/sites/default/files/styles/gallery_640_/public/node_gallery/img_6592_0.jpg"/>
          <p:cNvPicPr>
            <a:picLocks noChangeAspect="1" noChangeArrowheads="1"/>
          </p:cNvPicPr>
          <p:nvPr/>
        </p:nvPicPr>
        <p:blipFill>
          <a:blip r:embed="rId3" cstate="print"/>
          <a:srcRect r="46119"/>
          <a:stretch>
            <a:fillRect/>
          </a:stretch>
        </p:blipFill>
        <p:spPr bwMode="auto">
          <a:xfrm>
            <a:off x="5913211" y="714356"/>
            <a:ext cx="3230789" cy="4000528"/>
          </a:xfrm>
          <a:prstGeom prst="rect">
            <a:avLst/>
          </a:prstGeom>
          <a:noFill/>
        </p:spPr>
      </p:pic>
      <p:pic>
        <p:nvPicPr>
          <p:cNvPr id="9220" name="Picture 4" descr="https://onf.ru/sites/default/files/styles/gallery_640_/public/node_gallery/img_6588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1837" y="4714884"/>
            <a:ext cx="3212163" cy="2143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705528" cy="951494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ЭКОЛОГИЧЕСКИЕ УГРОЗЫ И РИСКИ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7158" y="1643050"/>
            <a:ext cx="4041648" cy="457200"/>
          </a:xfrm>
          <a:solidFill>
            <a:srgbClr val="FF3300">
              <a:alpha val="24706"/>
            </a:srgbClr>
          </a:solidFill>
        </p:spPr>
        <p:txBody>
          <a:bodyPr/>
          <a:lstStyle/>
          <a:p>
            <a:r>
              <a:rPr lang="ru-RU" dirty="0" smtClean="0"/>
              <a:t>УГРОЗЫ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3438" y="1643050"/>
            <a:ext cx="4041775" cy="457200"/>
          </a:xfrm>
        </p:spPr>
        <p:txBody>
          <a:bodyPr/>
          <a:lstStyle/>
          <a:p>
            <a:r>
              <a:rPr lang="ru-RU" dirty="0" smtClean="0"/>
              <a:t>РИСКИ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179512" y="2143116"/>
            <a:ext cx="4243136" cy="445160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приземного слоя атмосферы в селе Татарская Каргала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Рост заболеваемости дыхательных путей, аллергии, новообразований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Раздувание отходов по территории, вторичное захламление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Распространение загрязнения почв и грунтов, порча земель сельскохозяйственного назначения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Пожарная опасность в летнее время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99992" y="2143116"/>
            <a:ext cx="4425696" cy="44520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Загрязнения/ухудшение качества атмосферного воздуха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Ухудшение санитарно-эпидемиологической обстановки в поселении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грунтов и почв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подземных вод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реки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Активизация неблагоприятных инженерно-геологических процессов: эрозии и дефляции почв/грунтов</a:t>
            </a:r>
          </a:p>
          <a:p>
            <a:endParaRPr lang="ru-RU" sz="2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663" t="40289" r="57090" b="38872"/>
          <a:stretch>
            <a:fillRect/>
          </a:stretch>
        </p:blipFill>
        <p:spPr bwMode="auto">
          <a:xfrm>
            <a:off x="7929586" y="1571612"/>
            <a:ext cx="576064" cy="5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61" t="40289" r="71992" b="38872"/>
          <a:stretch>
            <a:fillRect/>
          </a:stretch>
        </p:blipFill>
        <p:spPr bwMode="auto">
          <a:xfrm>
            <a:off x="3643306" y="1571612"/>
            <a:ext cx="576064" cy="5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17632" cy="64807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ВАРИАНТЫ ДЕЯТЕЛЬНОСТИ: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14422"/>
            <a:ext cx="9036496" cy="5643578"/>
          </a:xfrm>
        </p:spPr>
        <p:txBody>
          <a:bodyPr>
            <a:normAutofit fontScale="92500" lnSpcReduction="20000"/>
          </a:bodyPr>
          <a:lstStyle/>
          <a:p>
            <a:pPr marL="539750" indent="-1588" algn="just">
              <a:spcBef>
                <a:spcPts val="600"/>
              </a:spcBef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№1 Сохранение отходов в существующем виде на земельном участке с закрытием его сверху защитной мембраной</a:t>
            </a:r>
          </a:p>
          <a:p>
            <a:pPr marL="540000" algn="just">
              <a:spcBef>
                <a:spcPts val="600"/>
              </a:spcBef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№2: Строительство нового, полностью гидроизолированного объекта  захоронения в границах предоставленного участка (траншея, котлован)</a:t>
            </a:r>
          </a:p>
          <a:p>
            <a:pPr marL="539750" indent="-1588" algn="just">
              <a:spcBef>
                <a:spcPts val="600"/>
              </a:spcBef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№3 вывоз отходов на действующий полигон ТБО и зачистка территории</a:t>
            </a:r>
          </a:p>
          <a:p>
            <a:pPr marL="540000" algn="just">
              <a:spcBef>
                <a:spcPts val="600"/>
              </a:spcBef>
              <a:buNone/>
            </a:pPr>
            <a:r>
              <a:rPr lang="ru-RU" sz="2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После анализа состояния территории и обработки анкет принят вариант вывоза отходов с возможностью частичной сортировки в принимающей организации, зачистка участка, планировка, рекультивация </a:t>
            </a:r>
          </a:p>
          <a:p>
            <a:pPr marL="539750" indent="-1588" algn="just">
              <a:spcBef>
                <a:spcPts val="600"/>
              </a:spcBef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№4: отказ от деятельности (нулевой вариант) – в данном случае не рассматривается ввиду судебного предписания.</a:t>
            </a:r>
          </a:p>
          <a:p>
            <a:pPr lvl="0" algn="just">
              <a:buNone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Окончательный вариант ликвидации свалки </a:t>
            </a:r>
            <a:r>
              <a:rPr lang="ru-RU" sz="2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№3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выбран после завершения рекогносцировочного комиссионного обследования. В рамках </a:t>
            </a:r>
            <a:r>
              <a:rPr lang="ru-RU" sz="2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третьего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варианта будут рассмотрены альтернативы, с выбором оптимума, с последующим утверждением на общественных слушаниях 2 этапа</a:t>
            </a:r>
          </a:p>
          <a:p>
            <a:pPr lvl="0" algn="just">
              <a:buNone/>
            </a:pP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После ликвидации свалки предусмотрена рекультивация освобожденного земельного участка</a:t>
            </a:r>
            <a:endParaRPr lang="ru-RU" sz="2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14761" t="40289" r="73148" b="38872"/>
          <a:stretch>
            <a:fillRect/>
          </a:stretch>
        </p:blipFill>
        <p:spPr bwMode="auto">
          <a:xfrm>
            <a:off x="142844" y="4214818"/>
            <a:ext cx="504056" cy="5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l="73714" t="40289" r="14039" b="38872"/>
          <a:stretch>
            <a:fillRect/>
          </a:stretch>
        </p:blipFill>
        <p:spPr bwMode="auto">
          <a:xfrm>
            <a:off x="142844" y="2643182"/>
            <a:ext cx="504057" cy="53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14761" t="40289" r="73148" b="38872"/>
          <a:stretch>
            <a:fillRect/>
          </a:stretch>
        </p:blipFill>
        <p:spPr bwMode="auto">
          <a:xfrm>
            <a:off x="142844" y="2000240"/>
            <a:ext cx="504056" cy="5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14761" t="40289" r="14039" b="38872"/>
          <a:stretch>
            <a:fillRect/>
          </a:stretch>
        </p:blipFill>
        <p:spPr bwMode="auto">
          <a:xfrm>
            <a:off x="5508104" y="692696"/>
            <a:ext cx="2808312" cy="51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14761" t="40289" r="73148" b="38872"/>
          <a:stretch>
            <a:fillRect/>
          </a:stretch>
        </p:blipFill>
        <p:spPr bwMode="auto">
          <a:xfrm>
            <a:off x="142844" y="1214422"/>
            <a:ext cx="504056" cy="5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4807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ВАРИАНТЫ ДЕЯТЕЛЬНОСТИ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9675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algn="just">
              <a:spcBef>
                <a:spcPts val="6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№4: отказ от деятельности (нулевой вариант) – в данном случае не рассматривается ввиду обязанности администрации ликвидировать свалку в установленные сроки.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14761" t="40289" r="73148" b="38872"/>
          <a:stretch>
            <a:fillRect/>
          </a:stretch>
        </p:blipFill>
        <p:spPr bwMode="auto">
          <a:xfrm>
            <a:off x="323528" y="1196752"/>
            <a:ext cx="576064" cy="62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t="6206" r="61979" b="53474"/>
          <a:stretch>
            <a:fillRect/>
          </a:stretch>
        </p:blipFill>
        <p:spPr bwMode="auto">
          <a:xfrm>
            <a:off x="1571604" y="2428868"/>
            <a:ext cx="60841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lum bright="-18000" contrast="13000"/>
          </a:blip>
          <a:srcRect l="28978" t="18182" r="5113" b="14141"/>
          <a:stretch>
            <a:fillRect/>
          </a:stretch>
        </p:blipFill>
        <p:spPr bwMode="auto">
          <a:xfrm>
            <a:off x="714348" y="1000108"/>
            <a:ext cx="8072494" cy="46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особенности РЕГИОНАЛЬНОЙ схемы обращения с отходами – дефицит действующих полигонов ТКО, внесенных в ГРОРО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5721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0" algn="just">
              <a:spcBef>
                <a:spcPts val="6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Оплата полного сжигания отходов обусловит ПРЕВЫШЕНИЕ возможностей области в финансировании ликвидации свалки. </a:t>
            </a:r>
            <a:r>
              <a:rPr lang="ru-RU" sz="1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зоне транспортной доступности действует полигон ТКО города Оренбурга, готовый принять отходы на размещение. В случае высокого содержания отходов 73193111724 (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отходы при ликвидации свалок ТКО), рассматривается их вывоз в район ГПЗ в </a:t>
            </a:r>
            <a:br>
              <a:rPr lang="ru-RU" sz="1500" dirty="0" smtClean="0">
                <a:latin typeface="Arial" pitchFamily="34" charset="0"/>
                <a:cs typeface="Arial" pitchFamily="34" charset="0"/>
              </a:rPr>
            </a:br>
            <a:r>
              <a:rPr lang="ru-RU" sz="1500" dirty="0" smtClean="0">
                <a:latin typeface="Arial" pitchFamily="34" charset="0"/>
                <a:cs typeface="Arial" pitchFamily="34" charset="0"/>
              </a:rPr>
              <a:t>НИП Технология</a:t>
            </a:r>
          </a:p>
          <a:p>
            <a:pPr marL="1588" algn="just">
              <a:spcBef>
                <a:spcPts val="600"/>
              </a:spcBef>
            </a:pP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8" name="5-конечная звезда 7"/>
          <p:cNvSpPr/>
          <p:nvPr/>
        </p:nvSpPr>
        <p:spPr>
          <a:xfrm>
            <a:off x="3643306" y="1000108"/>
            <a:ext cx="285752" cy="3571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571472" y="3714752"/>
            <a:ext cx="285752" cy="35719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4143372" y="3357562"/>
            <a:ext cx="285752" cy="35719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770485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РЕКУЛЬТИВАЦИЯ освобожденного участка.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25658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Постановление Правительства РФ от 10.07.2018 № 800 «О проведении рекультивации и консервации земель» (вместе с «Правилами проведения рекультивации и консервации земель») определяет рекультивацию как «мероприятия по предотвращению деградации земель и (или) восстановлению их плодородия посредством приведения земель в состояние, пригодное для их использования в соответствии с целевым назначением и разрешенным использованием, в том числе путем устранения последствий загрязнения почвы, восстановления плодородного слоя почвы и создания защитных лесных насаждений».</a:t>
            </a:r>
          </a:p>
          <a:p>
            <a:pPr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Согласно ГОСТ 17.5.1.01-83 «Охрана природы. Рекультивация земель. Термины и определения» рекультивация земель - это комплекс работ, направленных на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восстановление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продуктивности и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народно-хозяйственной ценности нарушенных земель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а также на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улучшение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условий окружающей среды в соответствии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интересами общества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18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Предложения:</a:t>
            </a:r>
            <a:r>
              <a:rPr lang="ru-RU" sz="1800" b="1" dirty="0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сельскохозяйственное; защитное озеленение.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результатам анкетирования жителями практически единогласно предложена высадка хвойных пород на участке с созданием зеленого искусственного массива</a:t>
            </a:r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РЕЗУЛЬТАТЫ ОВОС: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25658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Результатами ОВОС являются: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информация о характере и масштабах воздействия на окружающую среду намечаемой деятельности, альтернативах ее реализации, оценке экологических и связанных с ними социально-экономических и иных последствий этого воздействия и их значимости, возможности минимизации воздействий;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выявление и учет общественных предпочтений при принятии заказчиком решений, касающихся намечаемой деятельности.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Содержание исследования ОВОС включает определение характеристик намечаемой деятельности и возможных альтернатив, анализ антропогенной нагрузки и т.п., определение мероприятий, уменьшающих/предотвращающих негативные воздействия, оценки их эффективности и возможности их реализации. Экологические факторы являются определяющими.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5578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Выводы к утверждению: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328592"/>
          </a:xfrm>
        </p:spPr>
        <p:txBody>
          <a:bodyPr>
            <a:noAutofit/>
          </a:bodyPr>
          <a:lstStyle/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Общественные слушания по рассмотрению технического задания и предварительных материалов оценки воздействия на окружающую среду проекта по рекультивации несанкционированной свалки отходов на землях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Татаро-Каргалинского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сельсовета в Сакмарском районе Оренбургской области, на земельном участке с номером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56:25:1405001:319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проведены в соответствии с действующим законодательством и считаются состоявшимися. </a:t>
            </a:r>
          </a:p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 объекту Государственной экологической экспертизы - «Ликвидация несанкционированной свалки твердых коммунальных отходов, расположенной на земельном участке с кадастровым номером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56:25:1405001:319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на территории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Татаро-Каргалинского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сельсовета Сакмарского района Оренбургской области», принять и утвердить: техническое задание и предварительные материалы оценки воздействия на окружающую среду.</a:t>
            </a:r>
          </a:p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Утвердить направление рекультивации, которое с наибольшим эффектом и наименьшими затратами обеспечит  решение задач рационального и комплексного использования земельных ресурсов района, создания гармоничных ландшафтов, отвечающих экологическим, хозяйственным, эстетическим и санитарно-гигиеническим требованиям.</a:t>
            </a:r>
          </a:p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Разместить настоящее заключение в порядке, установленном для официального опубликования нормативно-правовых актов. 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211960" cy="64807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ОБЩАЯ ИНФОРМАЦИЯ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85860"/>
            <a:ext cx="9036496" cy="55721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Заказчик: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10000"/>
              </a:lnSpc>
              <a:buNone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Администрация МО Татаро-Каргалинский сельсовет </a:t>
            </a:r>
            <a:br>
              <a:rPr lang="ru-RU" sz="2100" dirty="0" smtClean="0">
                <a:latin typeface="Arial" pitchFamily="34" charset="0"/>
                <a:cs typeface="Arial" pitchFamily="34" charset="0"/>
              </a:rPr>
            </a:br>
            <a:r>
              <a:rPr lang="ru-RU" sz="2100" dirty="0" smtClean="0">
                <a:latin typeface="Arial" pitchFamily="34" charset="0"/>
                <a:cs typeface="Arial" pitchFamily="34" charset="0"/>
              </a:rPr>
              <a:t>Сакмарского района Оренбургской области</a:t>
            </a:r>
          </a:p>
          <a:p>
            <a:pPr>
              <a:lnSpc>
                <a:spcPct val="110000"/>
              </a:lnSpc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Исполнитель: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Общество с ограниченной ответственностью «БСБ»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(ООО «БСБ»). 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 Адрес: 460019, г.Оренбург, Шарлыкское шоссе, д. 36/2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тел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факс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:(3532) 307-701, 307-702, 307-705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e-mail: </a:t>
            </a:r>
            <a:r>
              <a:rPr lang="en-US" sz="2000" u="sng" dirty="0" smtClean="0">
                <a:latin typeface="Arial" pitchFamily="34" charset="0"/>
                <a:cs typeface="Arial" pitchFamily="34" charset="0"/>
                <a:hlinkClick r:id="rId2"/>
              </a:rPr>
              <a:t>ig-bsb@mail.ru</a:t>
            </a:r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сайт: </a:t>
            </a:r>
            <a:r>
              <a:rPr lang="en-US" sz="2000" u="sng" dirty="0" smtClean="0">
                <a:latin typeface="Arial" pitchFamily="34" charset="0"/>
                <a:cs typeface="Arial" pitchFamily="34" charset="0"/>
                <a:hlinkClick r:id="rId3"/>
              </a:rPr>
              <a:t>www</a:t>
            </a:r>
            <a:r>
              <a:rPr lang="ru-RU" sz="2000" u="sng" dirty="0" smtClean="0"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sz="2000" u="sng" dirty="0" err="1" smtClean="0">
                <a:latin typeface="Arial" pitchFamily="34" charset="0"/>
                <a:cs typeface="Arial" pitchFamily="34" charset="0"/>
                <a:hlinkClick r:id="rId3"/>
              </a:rPr>
              <a:t>ig</a:t>
            </a:r>
            <a:r>
              <a:rPr lang="ru-RU" sz="2000" u="sng" dirty="0" smtClean="0">
                <a:latin typeface="Arial" pitchFamily="34" charset="0"/>
                <a:cs typeface="Arial" pitchFamily="34" charset="0"/>
                <a:hlinkClick r:id="rId3"/>
              </a:rPr>
              <a:t>-</a:t>
            </a:r>
            <a:r>
              <a:rPr lang="en-US" sz="2000" u="sng" dirty="0" err="1" smtClean="0">
                <a:latin typeface="Arial" pitchFamily="34" charset="0"/>
                <a:cs typeface="Arial" pitchFamily="34" charset="0"/>
                <a:hlinkClick r:id="rId3"/>
              </a:rPr>
              <a:t>bsb</a:t>
            </a:r>
            <a:r>
              <a:rPr lang="ru-RU" sz="2000" u="sng" dirty="0" smtClean="0"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sz="2000" u="sng" dirty="0" err="1" smtClean="0">
                <a:latin typeface="Arial" pitchFamily="34" charset="0"/>
                <a:cs typeface="Arial" pitchFamily="34" charset="0"/>
                <a:hlinkClick r:id="rId3"/>
              </a:rPr>
              <a:t>ru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Основание для проведения работ: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муниципальный контракт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100" dirty="0" smtClean="0">
                <a:latin typeface="Arial" pitchFamily="34" charset="0"/>
                <a:cs typeface="Arial" pitchFamily="34" charset="0"/>
              </a:rPr>
              <a:t>№ 0153300031321000001 от 5 октября 2021 г. 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Основание для информирования/участия общественности: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Федеральный закон "Об экологической экспертизе" от 23.11.1995 N 174-ФЗ, положение об ОВОС 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Приказ Министерства природных ресурсов и экологии РФ от 1 декабря 2020 года N 999 «Об утверждении требований к материалам оценки воздействия на окружающую среду»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Обеспечение информирования/участия общественности, чьи непосредственные интересы задеты существованием несанкционированной свалки: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Участники – жители села Татарская Каргала (граждане, предприниматели, представители общественных организаций, политических партий).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Организатор слушаний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Администрация МО Сакмарский район при участии Администрации МО Татаро-Каргалинский сельсовет Сакмарского района.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Способы выражения мнений общественностью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подачи замечаний и предложений: анкетирование, очное голосование, подача информации на сайты администраций и Исполнителя.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lum bright="-11000" contrast="48000"/>
          </a:blip>
          <a:srcRect l="19081" t="11795" r="64842" b="68205"/>
          <a:stretch>
            <a:fillRect/>
          </a:stretch>
        </p:blipFill>
        <p:spPr bwMode="auto">
          <a:xfrm>
            <a:off x="7164288" y="571480"/>
            <a:ext cx="19797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800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AutoShape 2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lum bright="9000" contrast="-6000"/>
          </a:blip>
          <a:srcRect l="15072" t="11246" r="47579" b="21795"/>
          <a:stretch>
            <a:fillRect/>
          </a:stretch>
        </p:blipFill>
        <p:spPr bwMode="auto">
          <a:xfrm>
            <a:off x="2411760" y="1844824"/>
            <a:ext cx="4104456" cy="4598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 l="27148" t="10449" r="27148" b="9717"/>
          <a:stretch>
            <a:fillRect/>
          </a:stretch>
        </p:blipFill>
        <p:spPr bwMode="auto">
          <a:xfrm>
            <a:off x="3000364" y="3535217"/>
            <a:ext cx="2377771" cy="332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26367" t="12451" r="25000" b="6982"/>
          <a:stretch>
            <a:fillRect/>
          </a:stretch>
        </p:blipFill>
        <p:spPr bwMode="auto">
          <a:xfrm>
            <a:off x="357158" y="3143248"/>
            <a:ext cx="2500330" cy="37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5940152" cy="504056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КОМПЕТЕНТНОСТЬ ИСПОЛНИТЕЛЯ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8906" t="14844" r="26562" b="10449"/>
          <a:stretch>
            <a:fillRect/>
          </a:stretch>
        </p:blipFill>
        <p:spPr bwMode="auto">
          <a:xfrm>
            <a:off x="6572232" y="3406428"/>
            <a:ext cx="2571768" cy="345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9882" t="14648" r="25000" b="8447"/>
          <a:stretch>
            <a:fillRect/>
          </a:stretch>
        </p:blipFill>
        <p:spPr bwMode="auto">
          <a:xfrm>
            <a:off x="5429256" y="428604"/>
            <a:ext cx="3286148" cy="421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6215074" cy="24477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ГК «БСБ» - группа специализированных организаций, успешно ведущих свою деятельность с 2005 года.  </a:t>
            </a:r>
          </a:p>
          <a:p>
            <a:pPr marL="0" indent="0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Опыт проектирования: промышленные объекты, планировка и застройка населённых мест, очистные сооружения, объекты здравоохранения, многоэтажные жилые дома, инженерные сети водоснабжения, канализации, электричества. </a:t>
            </a:r>
          </a:p>
          <a:p>
            <a:pPr marL="0" indent="0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Имеет допуски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СРО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на выполнение работ по проектированию и строительству, деятельность                     ООО «БСБ» застрахована.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661648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МАТЕРИАЛЬНО-ТЕХНИЧЕСКАЯ БАЗА ИСПОЛНИТЕЛЯ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6300192" cy="223224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Оснащение – автотранспорт и спецтехника для изыскательских работ. Специалисты для производства инженерных изысканий: геодезических, геологических, гидрометеорологических.  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5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Кадровый состав – специалисты 8ми отделов: экологического,  технологического, отдела инженерных коммуникаций,  строительного, 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 l="29021" t="17006" r="30029" b="35726"/>
          <a:stretch>
            <a:fillRect/>
          </a:stretch>
        </p:blipFill>
        <p:spPr bwMode="auto">
          <a:xfrm>
            <a:off x="6287441" y="4797152"/>
            <a:ext cx="285656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33521" t="20110" r="37564" b="20598"/>
          <a:stretch>
            <a:fillRect/>
          </a:stretch>
        </p:blipFill>
        <p:spPr bwMode="auto">
          <a:xfrm>
            <a:off x="6263680" y="1052736"/>
            <a:ext cx="2880320" cy="372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35321" t="19886" r="37509" b="53432"/>
          <a:stretch>
            <a:fillRect/>
          </a:stretch>
        </p:blipFill>
        <p:spPr bwMode="auto">
          <a:xfrm>
            <a:off x="2987824" y="4797152"/>
            <a:ext cx="3357681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 l="29021" t="15120" r="30251" b="40961"/>
          <a:stretch>
            <a:fillRect/>
          </a:stretch>
        </p:blipFill>
        <p:spPr bwMode="auto">
          <a:xfrm>
            <a:off x="0" y="3143248"/>
            <a:ext cx="3995935" cy="2693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3995936" y="2852936"/>
            <a:ext cx="2664296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995936" y="2996952"/>
            <a:ext cx="2088232" cy="18002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электро-технического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архитектурного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сметного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отдела, 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79512" y="5805264"/>
            <a:ext cx="2664296" cy="93610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отдела пожарной безопасности), есть лаборатория.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535058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АКТУАЛЬНОСТЬ ТЕМЫ</a:t>
            </a:r>
            <a:endParaRPr lang="ru-RU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Autofit/>
          </a:bodyPr>
          <a:lstStyle/>
          <a:p>
            <a:pPr marL="0" indent="256032" algn="just">
              <a:spcBef>
                <a:spcPts val="0"/>
              </a:spcBef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Прокуратурой района в Сакмарский районный суд направлено исковое заявление о признании бездействия администраций МО Сакмарский район, МО Татаро-Каргалинский сельсовет по ликвидации несанкционированной свалки незаконным, а также об обязании администрации организовать мероприятия по ликвидации свалки в срок до 1 января 2019 года.</a:t>
            </a:r>
            <a:r>
              <a:rPr lang="ru-RU" sz="1700" dirty="0" smtClean="0"/>
              <a:t>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После вступления решения суда в законную силу администрации сельсовета судом была предоставлена однократная отсрочка исполнения данного решения на срок 3 мес. Однако по истечению этого срока ответчик вновь обратился в суд с требованием о предоставлении отсрочки, безрезультатно. Решением Сакмарского районного суда Оренбургской области от 10 мая 2018 на Администрацию МО Татаро-Каргалинский сельсовет, </a:t>
            </a: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возложена обязанность организовать мероприятия  по ликвидации свалки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твердых коммунальных (бытовых) отходов с земельного участка с кадастровым номером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56:25:1405001:319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256032" algn="just">
              <a:spcBef>
                <a:spcPts val="0"/>
              </a:spcBef>
              <a:buNone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Анкетирование населения, проведенное в 2021 году в рамках подготовки к общественным обсуждениям 1 этапа, показало:</a:t>
            </a:r>
          </a:p>
          <a:p>
            <a:pPr marL="0" indent="256032" algn="just">
              <a:spcBef>
                <a:spcPts val="0"/>
              </a:spcBef>
              <a:buNone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обеспокоенность граждан возможностью негативного влияния многолетней свалки отходов на окружающую среду, главным образом, на приземный слой атмосферы в селе Татарская Каргала, почвы участка и ландшафт в целом, здоровье населения.</a:t>
            </a:r>
          </a:p>
          <a:p>
            <a:pPr marL="0" indent="256032" algn="just">
              <a:spcBef>
                <a:spcPts val="0"/>
              </a:spcBef>
              <a:buFontTx/>
              <a:buChar char="-"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незнание жителями реальных масштабов влияния свалки на окружающую среду, отсутствие достаточной информации об экологических рисках и угрозах от свалки, </a:t>
            </a:r>
          </a:p>
          <a:p>
            <a:pPr marL="0" indent="256032" algn="just">
              <a:spcBef>
                <a:spcPts val="0"/>
              </a:spcBef>
              <a:buFontTx/>
              <a:buChar char="-"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намерение жителей устранить свалку как источник дискомфорта и беспокойства за экологическое и санитарно-эпидемиологическое благополучие района при неуверенности в вопросах обращения с отходами в целом</a:t>
            </a:r>
          </a:p>
          <a:p>
            <a:pPr algn="just"/>
            <a:endParaRPr lang="ru-RU" sz="17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806" t="12346" r="11110" b="8642"/>
          <a:stretch>
            <a:fillRect/>
          </a:stretch>
        </p:blipFill>
        <p:spPr bwMode="auto">
          <a:xfrm>
            <a:off x="61314" y="928670"/>
            <a:ext cx="9082686" cy="52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78198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Расположение объекта.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Обращение к жителям</a:t>
            </a:r>
            <a:endParaRPr lang="ru-RU" sz="2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072206"/>
            <a:ext cx="9144000" cy="78579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 результатам анкетирования без вывоза остаются крупногабаритные отходы, строительные, бытовой мусор при нарушениях в работе регионального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оператора и отсутствии другого места вывоза отходов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Их новое поступление на свалку недопустимо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Иначе под угрозой геодезическая съемка, определение объема отходов,  и, как следствие, исполнение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работ – проектирование и обоснование стоимости ликвидации свалки.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57158" y="1000108"/>
            <a:ext cx="3571932" cy="200026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Разработка проекта и получение разрешений длятся более года. Объем отходов фиксирован в проекте. Новые отходы учитывать нельзя. </a:t>
            </a:r>
          </a:p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 жителей требуется дисциплина и  соблюдение запрета на сброс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отходов на свалку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</a:t>
            </a:r>
          </a:p>
          <a:p>
            <a:pPr>
              <a:spcBef>
                <a:spcPts val="300"/>
              </a:spcBef>
              <a:buClr>
                <a:schemeClr val="accent3"/>
              </a:buClr>
            </a:pPr>
            <a:r>
              <a:rPr lang="ru-RU" sz="1400" baseline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Спасибо за понимание и гражданскую зрелость!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35322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АКТУАЛЬНОСТЬ ТЕМЫ по опросам населения</a:t>
            </a:r>
            <a:endParaRPr lang="ru-RU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s://onf.ru/sites/default/files/styles/gallery_640_/public/node_gallery/img_6578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895548"/>
            <a:ext cx="9144000" cy="5962452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/>
        </p:nvGraphicFramePr>
        <p:xfrm>
          <a:off x="0" y="928670"/>
          <a:ext cx="4143404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286248" y="1071546"/>
          <a:ext cx="4857752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770485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Техническое задание на ОВОС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71546"/>
            <a:ext cx="8784976" cy="5453798"/>
          </a:xfrm>
        </p:spPr>
        <p:txBody>
          <a:bodyPr>
            <a:normAutofit fontScale="77500" lnSpcReduction="20000"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Вид работ: ликвидация свалки с последующей рекультивацией земельного участка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Цель работ: Выявление значимых потенциальных воздействий от намечаемой деятельности, прогноз возможных последствий и рисков для окружающей среды для дальнейшей разработки и принятия мер по предупреждению и снижению негативного воздействия, а также связанных с ним социальных, экономических и иных последствий.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Целью проведения ОВОС в рамках настоящего технического задания является предотвращение или смягчение негативного воздействия на окружающую среду существующей свалки, учет мнения населения и других заинтересованных сторон по возможным неблагоприятным факторам.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Нормативная база: Федеральный закон от 23.11.1995 N 174-ФЗ «Об экологической экспертизе», Федеральный закон от 10.01.2002 N 7-ФЗ (ред. от 31.07.2020) «Об охране окружающей среды», Приказ Министерства природных ресурсов и экологии РФ от 1 декабря 2020 года N 999 «Об утверждении требований к материалам оценки воздействия на окружающую среду»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Объем работ: 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Выполнить комплексную оценку фонового состояния компонентов окружающей среды в районе существующей свалки. Описать климатические, геологические, гидрологические, ландшафтные, социально-экономические условия в зоне влияния объекта.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Рассмотреть варианты ликвидации существующей свалки, включая нулевой,  после ликвидации запроектировать рекультивацию земельного участка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Разработать природоохранные мероприятия за счет внедрения современных доступных технологий.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Разработать рекомендации по проведению экологического мониторинга.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Методы: расчетные; аналоговых оценок; экспертных оценок.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dirty="0" smtClean="0"/>
              <a:t>Сроки начала и окончания работ: октябрь 2021-июль 2022 года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Требования к материалам ОВОС: Материалы ОВОС должны быть выполнены в соответствии с законодательными и нормативными требованиями РФ в области охраны окружающей среды, здоровья населения, природопользования, инвестиционного проектирования, а также удовлетворять требованиям региональных законодательных и нормативных документов.</a:t>
            </a:r>
            <a:endParaRPr lang="ru-RU" sz="1800" dirty="0" smtClean="0"/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00115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Предварительные материалы ОВОС –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Декларация о намерениях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71546"/>
            <a:ext cx="8784976" cy="5453798"/>
          </a:xfrm>
        </p:spPr>
        <p:txBody>
          <a:bodyPr>
            <a:normAutofit/>
          </a:bodyPr>
          <a:lstStyle/>
          <a:p>
            <a:pPr algn="just"/>
            <a:endParaRPr lang="ru-RU" sz="1800" dirty="0" smtClean="0"/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Исполнение работ в рамках муниципального контракта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№ 0153300031321000001 от 5 октября 2021 г. г предусматривает 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этапа: </a:t>
            </a:r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1 этап – выявление граничных условий природопользования, которые подлежат качественному и количественному определению в ходе изыскательских работ. Выбор и утверждение варианта проектной деятельности.</a:t>
            </a:r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2 этап – Разработка и согласование/утверждение проектно-сметной документации для ликвидации свалки и последующей рекультивации земельного участка.</a:t>
            </a:r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Фактическое исполнение работ осуществляется по отдельному договору: ликвидация свалки с последующей рекультивацией участка с восстановлением его хозяйственной ценности согласно Постановлению Правительства РФ №800 и в соответствии с разрешенным видом использования земель.</a:t>
            </a:r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q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3109</TotalTime>
  <Words>1440</Words>
  <Application>Microsoft Office PowerPoint</Application>
  <PresentationFormat>Экран (4:3)</PresentationFormat>
  <Paragraphs>141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Городская</vt:lpstr>
      <vt:lpstr>Оценка ТЕХНИЧЕСКОГО ЗАДАНИЯ и предварительная ОЦЕНКА ВОЗДЕЙСТВИЯ НА ОКРУЖАЮЩУЮ СРЕДУ (ОВОС) Проекта «Ликвидация несанкционированной свалки твердых коммунальных  отходов, расположенной на земельном участке с кадастровым номером 56:25:1405001:319 на территории Татаро-Каргалинского сельсовета  Сакмарского района Оренбургской области»  </vt:lpstr>
      <vt:lpstr>ОБЩАЯ ИНФОРМАЦИЯ</vt:lpstr>
      <vt:lpstr>КОМПЕТЕНТНОСТЬ ИСПОЛНИТЕЛЯ</vt:lpstr>
      <vt:lpstr>МАТЕРИАЛЬНО-ТЕХНИЧЕСКАЯ БАЗА ИСПОЛНИТЕЛЯ</vt:lpstr>
      <vt:lpstr>АКТУАЛЬНОСТЬ ТЕМЫ</vt:lpstr>
      <vt:lpstr>Расположение объекта. Обращение к жителям</vt:lpstr>
      <vt:lpstr>АКТУАЛЬНОСТЬ ТЕМЫ по опросам населения</vt:lpstr>
      <vt:lpstr>Техническое задание на ОВОС </vt:lpstr>
      <vt:lpstr>Предварительные материалы ОВОС – Декларация о намерениях</vt:lpstr>
      <vt:lpstr>Предварительные материалы ОВОС – Декларация о намерениях</vt:lpstr>
      <vt:lpstr>Экологическая диагностика территории (предварительная)</vt:lpstr>
      <vt:lpstr>Накопленные отходы:  предварительно</vt:lpstr>
      <vt:lpstr>ЭКОЛОГИЧЕСКИЕ УГРОЗЫ И РИСКИ</vt:lpstr>
      <vt:lpstr>ВАРИАНТЫ ДЕЯТЕЛЬНОСТИ:</vt:lpstr>
      <vt:lpstr>ВАРИАНТЫ ДЕЯТЕЛЬНОСТИ</vt:lpstr>
      <vt:lpstr>особенности РЕГИОНАЛЬНОЙ схемы обращения с отходами – дефицит действующих полигонов ТКО, внесенных в ГРОРО</vt:lpstr>
      <vt:lpstr>РЕКУЛЬТИВАЦИЯ освобожденного участка. </vt:lpstr>
      <vt:lpstr>РЕЗУЛЬТАТЫ ОВОС:</vt:lpstr>
      <vt:lpstr>Выводы к утверждению:</vt:lpstr>
      <vt:lpstr>СПАСИБО ЗА ВНИМАНИЕ!</vt:lpstr>
    </vt:vector>
  </TitlesOfParts>
  <Company>vunipigaz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ВОЗДЕЙСТВИЯ НА ОКРУЖАЮЩУЮ СРЕДУ (ОВОС)  по ликвидации несанкционированной свалки отходов на землях Нежинского сельсовета в Оренбургском районе Оренбургской области,  на земельных участках с кадастровыми номерами  №№ 56:21:1403001 и 56:21:1403001:76</dc:title>
  <dc:creator>IBrejneva</dc:creator>
  <cp:lastModifiedBy>bsb15</cp:lastModifiedBy>
  <cp:revision>370</cp:revision>
  <dcterms:created xsi:type="dcterms:W3CDTF">2021-02-16T07:09:16Z</dcterms:created>
  <dcterms:modified xsi:type="dcterms:W3CDTF">2022-01-10T04:00:24Z</dcterms:modified>
</cp:coreProperties>
</file>